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Arim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485DB7-1E69-4CED-9AFC-DAC8CF9EE64D}">
  <a:tblStyle styleId="{84485DB7-1E69-4CED-9AFC-DAC8CF9EE6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F05E46B-49DD-4835-8E63-C103ABAF693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Arimo-bold.fntdata"/><Relationship Id="rId23" Type="http://schemas.openxmlformats.org/officeDocument/2006/relationships/font" Target="fonts/Arim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rimo-boldItalic.fntdata"/><Relationship Id="rId25" Type="http://schemas.openxmlformats.org/officeDocument/2006/relationships/font" Target="fonts/Arim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06ae81e5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06ae81e5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06ae81e5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06ae81e5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06ae81e5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06ae81e5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06ae81e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606ae81e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06ae81e5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06ae81e5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06ae81e5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06ae81e5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06ae81e5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06ae81e5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06ae81e5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06ae81e5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06ae81e5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06ae81e5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8f9170c71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8f9170c71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06ae81e5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06ae81e5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databridgemarketresearch.com/reports/europe-telehealth-market" TargetMode="External"/><Relationship Id="rId4" Type="http://schemas.openxmlformats.org/officeDocument/2006/relationships/hyperlink" Target="https://www.elinext.com/industries/healthcare/trends/telemedicine-market-in-germany-france-norway-research/" TargetMode="External"/><Relationship Id="rId11" Type="http://schemas.openxmlformats.org/officeDocument/2006/relationships/hyperlink" Target="https://pointerclicker.com/what-is-the-power-consumption-of-a-projector/" TargetMode="External"/><Relationship Id="rId10" Type="http://schemas.openxmlformats.org/officeDocument/2006/relationships/hyperlink" Target="https://esource.bizenergyadvisor.com/article/small-and-midsize-offices" TargetMode="External"/><Relationship Id="rId9" Type="http://schemas.openxmlformats.org/officeDocument/2006/relationships/hyperlink" Target="https://www.energysage.com/electricity/house-watts/how-many-watts-does-a-wi-fi-router-use/" TargetMode="External"/><Relationship Id="rId5" Type="http://schemas.openxmlformats.org/officeDocument/2006/relationships/hyperlink" Target="https://docs.google.com/spreadsheets/d/1elHB6Lx9YB8bEu2AGU1QTXuoGkmR-1AtlpLVJruOIGQ/edit#gid=1671107855" TargetMode="External"/><Relationship Id="rId6" Type="http://schemas.openxmlformats.org/officeDocument/2006/relationships/hyperlink" Target="https://www.coolblue.nl/en/advice/how-much-energy-does-your-monitor-consume.html" TargetMode="External"/><Relationship Id="rId7" Type="http://schemas.openxmlformats.org/officeDocument/2006/relationships/hyperlink" Target="https://remoteworkingwarriors.com/usb-keyboard-power-consumption/" TargetMode="External"/><Relationship Id="rId8" Type="http://schemas.openxmlformats.org/officeDocument/2006/relationships/hyperlink" Target="https://www.energysage.com/electricity/house-watts/how-many-watts-does-a-wi-fi-router-use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0" Type="http://schemas.openxmlformats.org/officeDocument/2006/relationships/image" Target="../media/image19.png"/><Relationship Id="rId9" Type="http://schemas.openxmlformats.org/officeDocument/2006/relationships/image" Target="../media/image2.jp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databridgemarketresearch.com/reports/north-america-telehealth-market" TargetMode="External"/><Relationship Id="rId4" Type="http://schemas.openxmlformats.org/officeDocument/2006/relationships/hyperlink" Target="https://www.databridgemarketresearch.com/reports/europe-telehealth-market" TargetMode="External"/><Relationship Id="rId5" Type="http://schemas.openxmlformats.org/officeDocument/2006/relationships/hyperlink" Target="https://www.databridgemarketresearch.com/reports/europe-telehealth-market" TargetMode="External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99308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TELEHEALTH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835700" y="3963300"/>
            <a:ext cx="43083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Anusree Preetha Ranjith(s0585834) 			Hiten Kulkarni(s0586098)		</a:t>
            </a:r>
            <a:endParaRPr sz="1500">
              <a:solidFill>
                <a:srgbClr val="1A1A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Sharanya Adiga(s0585849)</a:t>
            </a:r>
            <a:endParaRPr sz="1500">
              <a:solidFill>
                <a:srgbClr val="1A1A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75" y="85375"/>
            <a:ext cx="1766025" cy="10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701950" y="1893075"/>
            <a:ext cx="4001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Bringing care to you, anywhere</a:t>
            </a:r>
            <a:endParaRPr b="1" i="1"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170100"/>
            <a:ext cx="85206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1" sz="28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941150"/>
            <a:ext cx="8520600" cy="3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Below are our subscriber counts year by year along with revenue and costs: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5950"/>
            <a:ext cx="4113776" cy="28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525" y="2080700"/>
            <a:ext cx="3545676" cy="26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63500"/>
            <a:ext cx="8520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LIST OF SOURCES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165100" y="1181100"/>
            <a:ext cx="9083400" cy="4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https://www.databridgemarketresearch.com/reports/europe-telehealth-market</a:t>
            </a:r>
            <a:endParaRPr sz="1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https://www.elinext.com/industries/healthcare/trends/telemedicine-market-in-germany-france-norway-research/</a:t>
            </a:r>
            <a:endParaRPr sz="1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https://docs.google.com/spreadsheets/d/1elHB6Lx9YB8bEu2AGU1QTXuoGkmR-1AtlpLVJruOIGQ/edit#gid=1671107855</a:t>
            </a:r>
            <a:endParaRPr sz="1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https://www.coolblue.nl/en/advice/how-much-energy-does-your-monitor-consume.html</a:t>
            </a:r>
            <a:endParaRPr sz="1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https://remoteworkingwarriors.com/usb-keyboard-power-consumption/</a:t>
            </a:r>
            <a:endParaRPr sz="13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>
                <a:solidFill>
                  <a:schemeClr val="accen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3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https://www.energysage.com/electricity/house-watts/how-many-watts-does-a-wi-fi-router-use/</a:t>
            </a:r>
            <a:endParaRPr sz="13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https://esource.bizenergyadvisor.com/article/small-and-midsize-offices</a:t>
            </a:r>
            <a:endParaRPr b="1" sz="13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Char char="●"/>
            </a:pPr>
            <a:r>
              <a:rPr lang="en-GB" sz="13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https://www.apple.com/support/products/mac/</a:t>
            </a:r>
            <a:endParaRPr sz="13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GB" sz="13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https://pointerclicker.com/what-is-the-power-consumption-of-a-projector/</a:t>
            </a:r>
            <a:endParaRPr sz="1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5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0" y="269575"/>
            <a:ext cx="8520600" cy="7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1006375"/>
            <a:ext cx="85206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Telehealth is a platform where one can access health care services remotely.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focuses to provide an overview of cost analysis on the whole team of the product.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Pricing: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988" y="2126000"/>
            <a:ext cx="452437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90800" y="187400"/>
            <a:ext cx="86898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680">
                <a:latin typeface="Calibri"/>
                <a:ea typeface="Calibri"/>
                <a:cs typeface="Calibri"/>
                <a:sym typeface="Calibri"/>
              </a:rPr>
              <a:t>PRODUCT  ANALYSIS</a:t>
            </a:r>
            <a:endParaRPr b="1" sz="36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-100" y="907575"/>
            <a:ext cx="9144000" cy="42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Ease of use.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24/7 Availability.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HealthGPT.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Multilingual support.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tests and Medicines delivery.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 scheduling and reminders.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Secured messaging and file sharing.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 with wearable devices such as smart watches, fitness trackers.</a:t>
            </a:r>
            <a:endParaRPr sz="1900">
              <a:solidFill>
                <a:srgbClr val="D1D5DB"/>
              </a:solidFill>
              <a:highlight>
                <a:srgbClr val="44465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75" y="4446175"/>
            <a:ext cx="1438525" cy="4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050" y="4372925"/>
            <a:ext cx="587674" cy="5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7475" y="4316825"/>
            <a:ext cx="699875" cy="6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4625" y="1024400"/>
            <a:ext cx="2002500" cy="203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3475" y="4452473"/>
            <a:ext cx="1191399" cy="3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2975" y="4452475"/>
            <a:ext cx="1383824" cy="3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71324" y="4452463"/>
            <a:ext cx="1125983" cy="3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620">
                <a:latin typeface="Calibri"/>
                <a:ea typeface="Calibri"/>
                <a:cs typeface="Calibri"/>
                <a:sym typeface="Calibri"/>
              </a:rPr>
              <a:t>GOALS AND OBJECTIVES </a:t>
            </a:r>
            <a:endParaRPr b="1" sz="26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5500" y="1017725"/>
            <a:ext cx="9038400" cy="4055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Goal 1: </a:t>
            </a: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Enhance Healthcare Accessibility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Objectives: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Ensure seamless access to online consultations with doctors for users in urban and rural areas.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Enable the delivery of lab tests and self-help kits to users' doorsteps.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Partner with pharmacies for timely and secure medicine deliveries.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Goal 2: </a:t>
            </a: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Increase Revenue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Objectives: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Increase sales by 15% in the next fiscal year through targeted marketing campaigns.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Introduce two new product lines to capture untapped market segments.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Goal 3: </a:t>
            </a: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Enhance Customer Satisfaction</a:t>
            </a: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Objectives: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Achieve a customer satisfaction rating of 90% or above in customer surveys.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Implement a customer feedback system to gather insights for continuous improvement.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Goal 4: </a:t>
            </a: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Expand Market Presence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Objectives: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Enter two new geographical markets within the next 12 months.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Develop partnerships with three key influencers to increase brand visibility.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Increase online presence through social media advertising and SEO strategies.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4267"/>
            <a:ext cx="9144000" cy="512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360125" y="306600"/>
            <a:ext cx="647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MARKET ANALYSIS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281050" y="879300"/>
            <a:ext cx="8393100" cy="42642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Telemedicine market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expected to gain market growth in the forecast period of 2022 to 2029. 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13131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Europe market is growing with a CAGR of 8.8% in the forecast period of 2022 to 2029 and is expected to reach USD 6,309.21 million by 2029 from USD 3,244.14 million in 2021. </a:t>
            </a:r>
            <a:endParaRPr sz="1400">
              <a:solidFill>
                <a:srgbClr val="13131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3131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50">
                <a:solidFill>
                  <a:schemeClr val="dk2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50" u="sng">
                <a:solidFill>
                  <a:srgbClr val="0D6EFD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https://www.databridgemarketresearch.com/reports/europe-telehealth-marke</a:t>
            </a:r>
            <a:r>
              <a:rPr lang="en-GB" sz="850" u="sng">
                <a:solidFill>
                  <a:srgbClr val="0D6EFD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GB" sz="850">
                <a:solidFill>
                  <a:srgbClr val="0D6E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850">
              <a:solidFill>
                <a:srgbClr val="0D6EF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5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9775" y="1802925"/>
            <a:ext cx="4803076" cy="26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35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C78D8"/>
                </a:solidFill>
              </a:rPr>
              <a:t>CLOUD vs HYBRID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graphicFrame>
        <p:nvGraphicFramePr>
          <p:cNvPr id="102" name="Google Shape;102;p18"/>
          <p:cNvGraphicFramePr/>
          <p:nvPr/>
        </p:nvGraphicFramePr>
        <p:xfrm>
          <a:off x="592000" y="117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{84485DB7-1E69-4CED-9AFC-DAC8CF9EE64D}</a:tableStyleId>
              </a:tblPr>
              <a:tblGrid>
                <a:gridCol w="3527650"/>
              </a:tblGrid>
              <a:tr h="935075"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Calibri"/>
                        <a:buChar char="●"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Promoting remote patient care and improving accessibility to healthcare services</a:t>
                      </a:r>
                      <a:endParaRPr b="1" sz="25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</a:tr>
              <a:tr h="6863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Char char="●"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 </a:t>
                      </a:r>
                      <a:r>
                        <a:rPr b="1" lang="en-GB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easily scale up or down based on demand</a:t>
                      </a:r>
                      <a:r>
                        <a:rPr b="1" lang="en-GB" sz="1200">
                          <a:solidFill>
                            <a:srgbClr val="37415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b="1" lang="en-GB" sz="120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1" sz="120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603225">
                <a:tc rowSpan="2"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Calibri"/>
                        <a:buChar char="●"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Offers encryption, data backups, and regular security updates to protect patient records</a:t>
                      </a:r>
                      <a:endParaRPr b="1" sz="15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</a:tr>
              <a:tr h="294275">
                <a:tc vMerge="1"/>
              </a:tr>
              <a:tr h="8975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Has a pay-as-you-go model, reducing upfront infrastructure costs</a:t>
                      </a:r>
                      <a:endParaRPr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5228600" y="13835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graphicFrame>
        <p:nvGraphicFramePr>
          <p:cNvPr id="104" name="Google Shape;104;p18"/>
          <p:cNvGraphicFramePr/>
          <p:nvPr/>
        </p:nvGraphicFramePr>
        <p:xfrm>
          <a:off x="488485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{84485DB7-1E69-4CED-9AFC-DAC8CF9EE64D}</a:tableStyleId>
              </a:tblPr>
              <a:tblGrid>
                <a:gridCol w="3617150"/>
              </a:tblGrid>
              <a:tr h="979400"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Calibri"/>
                        <a:buChar char="●"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Healthcare organization hosts and manages all the necessary hardware and software within their own facilities</a:t>
                      </a:r>
                      <a:endParaRPr b="1" sz="25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732475"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Calibri"/>
                        <a:buChar char="●"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Scaling on-premise solutions can be costly and time-consuming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</a:tr>
              <a:tr h="631800">
                <a:tc rowSpan="2"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Calibri"/>
                        <a:buChar char="●"/>
                      </a:pPr>
                      <a:r>
                        <a:rPr b="1" lang="en-GB" sz="13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Faces more challenges in terms of technical implementation, resource allocation, and staying abreast of evolving regulations</a:t>
                      </a:r>
                      <a:endParaRPr b="1" sz="15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302600">
                <a:tc vMerge="1"/>
              </a:tr>
              <a:tr h="807550"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Calibri"/>
                        <a:buChar char="●"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Organizations need to invest in servers data centers, and maintenance, which can strain budgets</a:t>
                      </a:r>
                      <a:endParaRPr b="1" sz="2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07950" y="5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882350" y="210450"/>
            <a:ext cx="71868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0" y="0"/>
            <a:ext cx="300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b="1"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Promoting remote patient care and improving accessibility to healthcare services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2" name="Google Shape;112;p19"/>
          <p:cNvGraphicFramePr/>
          <p:nvPr/>
        </p:nvGraphicFramePr>
        <p:xfrm>
          <a:off x="1070038" y="29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{84485DB7-1E69-4CED-9AFC-DAC8CF9EE64D}</a:tableStyleId>
              </a:tblPr>
              <a:tblGrid>
                <a:gridCol w="3659175"/>
                <a:gridCol w="3537250"/>
              </a:tblGrid>
              <a:tr h="58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>
                          <a:solidFill>
                            <a:srgbClr val="F7B80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RISKS</a:t>
                      </a:r>
                      <a:endParaRPr b="1" sz="2400">
                        <a:solidFill>
                          <a:srgbClr val="F7B80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>
                          <a:solidFill>
                            <a:srgbClr val="F7B80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MITIGATION</a:t>
                      </a:r>
                      <a:endParaRPr b="1" sz="2400">
                        <a:solidFill>
                          <a:srgbClr val="F7B80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A8A7"/>
                    </a:solidFill>
                  </a:tcPr>
                </a:tc>
              </a:tr>
              <a:tr h="12048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❏"/>
                      </a:pPr>
                      <a:r>
                        <a:rPr b="1" lang="en-GB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security breach exposes patient records leading to legal actions, loss of trust from both patients and healthcare providers.</a:t>
                      </a:r>
                      <a:endParaRPr b="1">
                        <a:solidFill>
                          <a:srgbClr val="84858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4151"/>
                        </a:buClr>
                        <a:buSzPts val="1400"/>
                        <a:buFont typeface="Calibri"/>
                        <a:buChar char="❏"/>
                      </a:pPr>
                      <a:r>
                        <a:rPr b="1" lang="en-GB">
                          <a:solidFill>
                            <a:srgbClr val="37415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 end-to-end encryption for all communications and schedule quarterly security assessments. 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A8A7"/>
                    </a:solidFill>
                  </a:tcPr>
                </a:tc>
              </a:tr>
              <a:tr h="332625">
                <a:tc rowSpan="2"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❏"/>
                      </a:pPr>
                      <a:r>
                        <a:rPr b="1" lang="en-GB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System outages due to software glitches can lead to customer dissatisfaction, patient loss, and increased IT expenses to resolve issues promptly</a:t>
                      </a:r>
                      <a:endParaRPr b="1" sz="1300">
                        <a:solidFill>
                          <a:srgbClr val="84858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C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4151"/>
                        </a:buClr>
                        <a:buSzPts val="1400"/>
                        <a:buFont typeface="Calibri"/>
                        <a:buChar char="❏"/>
                      </a:pPr>
                      <a:r>
                        <a:rPr b="1" lang="en-GB">
                          <a:solidFill>
                            <a:srgbClr val="37415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 automated testing tools , engaging IT experts and having backup servers to solve the issue</a:t>
                      </a:r>
                      <a:endParaRPr b="1">
                        <a:solidFill>
                          <a:srgbClr val="37415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A8A7"/>
                    </a:solidFill>
                  </a:tcPr>
                </a:tc>
              </a:tr>
              <a:tr h="872175">
                <a:tc vMerge="1"/>
                <a:tc vMerge="1"/>
              </a:tr>
              <a:tr h="15047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❏"/>
                      </a:pPr>
                      <a:r>
                        <a:rPr b="1" lang="en-GB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After the end of pandemic, people may go back to offline hospitals rather than finding online alternatives</a:t>
                      </a:r>
                      <a:endParaRPr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D348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4151"/>
                        </a:buClr>
                        <a:buSzPts val="1400"/>
                        <a:buFont typeface="Calibri"/>
                        <a:buChar char="❏"/>
                      </a:pPr>
                      <a:r>
                        <a:rPr b="1" lang="en-GB">
                          <a:solidFill>
                            <a:srgbClr val="37415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Spreading awareness amongst people, providing insurance coverage and also providing high-quality care standards in telehealth consultations</a:t>
                      </a:r>
                      <a:endParaRPr b="1">
                        <a:solidFill>
                          <a:srgbClr val="3D348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A8A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graphicFrame>
        <p:nvGraphicFramePr>
          <p:cNvPr id="118" name="Google Shape;118;p20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{84485DB7-1E69-4CED-9AFC-DAC8CF9EE64D}</a:tableStyleId>
              </a:tblPr>
              <a:tblGrid>
                <a:gridCol w="2790250"/>
                <a:gridCol w="3724650"/>
                <a:gridCol w="2629100"/>
              </a:tblGrid>
              <a:tr h="111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7B80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  <a:endParaRPr b="1">
                        <a:solidFill>
                          <a:srgbClr val="FF99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solidFill>
                          <a:srgbClr val="F7B80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solidFill>
                          <a:srgbClr val="F7B80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solidFill>
                            <a:srgbClr val="FF99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SOFTWARE COST</a:t>
                      </a:r>
                      <a:endParaRPr b="1" sz="2000">
                        <a:solidFill>
                          <a:srgbClr val="FF99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60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6002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4858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600200">
                <a:tc vMerge="1"/>
                <a:tc vMerge="1"/>
                <a:tc vMerge="1"/>
              </a:tr>
            </a:tbl>
          </a:graphicData>
        </a:graphic>
      </p:graphicFrame>
      <p:graphicFrame>
        <p:nvGraphicFramePr>
          <p:cNvPr id="119" name="Google Shape;119;p20"/>
          <p:cNvGraphicFramePr/>
          <p:nvPr/>
        </p:nvGraphicFramePr>
        <p:xfrm>
          <a:off x="-12" y="2914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{84485DB7-1E69-4CED-9AFC-DAC8CF9EE64D}</a:tableStyleId>
              </a:tblPr>
              <a:tblGrid>
                <a:gridCol w="2772950"/>
                <a:gridCol w="3701575"/>
                <a:gridCol w="2669475"/>
              </a:tblGrid>
              <a:tr h="51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>
                          <a:solidFill>
                            <a:srgbClr val="F7B80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en-GB" sz="2000">
                          <a:solidFill>
                            <a:srgbClr val="FF99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IMPLEMENTATION</a:t>
                      </a:r>
                      <a:endParaRPr b="1" sz="2000">
                        <a:solidFill>
                          <a:srgbClr val="FF99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solidFill>
                          <a:srgbClr val="F7B80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900">
                          <a:solidFill>
                            <a:srgbClr val="FF99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BUDGET</a:t>
                      </a:r>
                      <a:endParaRPr b="1" sz="2000">
                        <a:solidFill>
                          <a:srgbClr val="FF99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4858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54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Preparation :Months 1-6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Compliance and Testing :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Months 7-12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Launch and Ongoing Improvement: Months 13 and beyond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C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1D5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Initial Investment: Allocate funds for project initiation, infrastructure setup, app development, and regulatory compliance.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ROI: Continuously assess ROI and profitability to ensure long-term sustainability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68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4858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C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39375">
                <a:tc vMerge="1"/>
                <a:tc vMerge="1"/>
                <a:tc vMerge="1"/>
              </a:tr>
            </a:tbl>
          </a:graphicData>
        </a:graphic>
      </p:graphicFrame>
      <p:graphicFrame>
        <p:nvGraphicFramePr>
          <p:cNvPr id="120" name="Google Shape;120;p20"/>
          <p:cNvGraphicFramePr/>
          <p:nvPr/>
        </p:nvGraphicFramePr>
        <p:xfrm>
          <a:off x="201500" y="95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{CF05E46B-49DD-4835-8E63-C103ABAF6939}</a:tableStyleId>
              </a:tblPr>
              <a:tblGrid>
                <a:gridCol w="1294575"/>
                <a:gridCol w="1027475"/>
              </a:tblGrid>
              <a:tr h="29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Developers (Senior)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€204,000.00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Developers (Junior)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€144,000.00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 support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€120,000.00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 care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€72,000.00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Sales and Marketing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€144,000.00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Owner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€84,000.00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analyst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€66,000.00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" name="Google Shape;121;p20"/>
          <p:cNvGraphicFramePr/>
          <p:nvPr/>
        </p:nvGraphicFramePr>
        <p:xfrm>
          <a:off x="2981788" y="101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{CF05E46B-49DD-4835-8E63-C103ABAF6939}</a:tableStyleId>
              </a:tblPr>
              <a:tblGrid>
                <a:gridCol w="1533525"/>
                <a:gridCol w="1533525"/>
              </a:tblGrid>
              <a:tr h="2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Macbook Air M1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€4,796.00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HP Elitebook 630 G9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€3,354.00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Keyboard and Mouse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€287.88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HP Monitor (27 inch)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€1,727.04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HP Printer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€86.39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Headphones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€1,200.00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Projector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€400.00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Mobile Phones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€11,700.00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Router + LAN Cables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€80.00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Office Space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€1,280.00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" name="Google Shape;122;p20"/>
          <p:cNvGraphicFramePr/>
          <p:nvPr/>
        </p:nvGraphicFramePr>
        <p:xfrm>
          <a:off x="6813100" y="81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{CF05E46B-49DD-4835-8E63-C103ABAF6939}</a:tableStyleId>
              </a:tblPr>
              <a:tblGrid>
                <a:gridCol w="952500"/>
                <a:gridCol w="952500"/>
              </a:tblGrid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Jira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€672.00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 Code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MongoDB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€640.00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Github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Office 365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€60.00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€2,490.00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Domain Cost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€15.00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€400.00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" name="Google Shape;123;p20"/>
          <p:cNvSpPr txBox="1"/>
          <p:nvPr/>
        </p:nvSpPr>
        <p:spPr>
          <a:xfrm>
            <a:off x="0" y="68025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GB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PLANNING</a:t>
            </a:r>
            <a:endParaRPr b="1"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242550" y="445025"/>
            <a:ext cx="2117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PEOPLE COST</a:t>
            </a:r>
            <a:endParaRPr b="1" sz="1800">
              <a:solidFill>
                <a:srgbClr val="E6913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361150" y="494750"/>
            <a:ext cx="2579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HARDWARE COST</a:t>
            </a:r>
            <a:endParaRPr b="1" sz="19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2370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KPI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0" y="697900"/>
            <a:ext cx="9144000" cy="4445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286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rPr b="1"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User Growth Rate (UGR):</a:t>
            </a:r>
            <a:endParaRPr b="1"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i="1"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UGR measures the growth in the user base over time.</a:t>
            </a:r>
            <a:endParaRPr i="1"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KPI: </a:t>
            </a:r>
            <a:r>
              <a:rPr lang="en-GB" sz="480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20% year-over-year user growth.</a:t>
            </a:r>
            <a:endParaRPr sz="4800">
              <a:solidFill>
                <a:schemeClr val="dk1"/>
              </a:solidFill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This KPI represents the company's ability to attract and retain new users over the years.</a:t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t/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rPr b="1"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Revenue Growth Rate (RGR):</a:t>
            </a:r>
            <a:endParaRPr b="1"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i="1"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RGR measures the growth in revenue generated by the platform.</a:t>
            </a:r>
            <a:endParaRPr i="1"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KPI: </a:t>
            </a:r>
            <a:r>
              <a:rPr lang="en-GB" sz="480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30% year-over-year revenue growth.</a:t>
            </a:r>
            <a:endParaRPr sz="4800">
              <a:solidFill>
                <a:schemeClr val="dk1"/>
              </a:solidFill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This KPI reflects the company's financial success and increasing market demand for its services.</a:t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t/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rPr b="1"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User Satisfaction Index (USI):</a:t>
            </a:r>
            <a:endParaRPr b="1"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i="1"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USI measures user satisfaction through surveys and feedback.</a:t>
            </a:r>
            <a:endParaRPr i="1"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KPI: </a:t>
            </a:r>
            <a:r>
              <a:rPr lang="en-GB" sz="480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Maintaining a user satisfaction score of 85% or higher.</a:t>
            </a:r>
            <a:endParaRPr sz="4800">
              <a:solidFill>
                <a:schemeClr val="dk1"/>
              </a:solidFill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This KPI ensures that users are content with the services provided.</a:t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t/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rPr b="1"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Infrastructure Scalability (IS):</a:t>
            </a:r>
            <a:endParaRPr b="1"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i="1"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 measures the platform's ability to scale its IT infrastructure to accommodate increasing demand.</a:t>
            </a:r>
            <a:endParaRPr i="1"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KPI: </a:t>
            </a:r>
            <a:r>
              <a:rPr lang="en-GB" sz="480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Successfully handling a 50% increase in daily consultations without performance issues.</a:t>
            </a:r>
            <a:endParaRPr sz="4800">
              <a:solidFill>
                <a:schemeClr val="dk1"/>
              </a:solidFill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This KPI demonstrates the platform's adaptability and readiness to grow.</a:t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t/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rPr b="1"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Market Share (MS):</a:t>
            </a:r>
            <a:endParaRPr b="1"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i="1"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MS measures the company's share of the telehealth market in the regions it operates.</a:t>
            </a:r>
            <a:endParaRPr i="1"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KPI: </a:t>
            </a:r>
            <a:r>
              <a:rPr lang="en-GB" sz="480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Capturing 10% of the telehealth market share in the target regions (India and Germany).</a:t>
            </a:r>
            <a:endParaRPr sz="4800">
              <a:solidFill>
                <a:schemeClr val="dk1"/>
              </a:solidFill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4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This KPI reflects the company's competitiveness and market penetration.</a:t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